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Economica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F015E3-EA25-4E0A-806F-E0EB726B1386}">
  <a:tblStyle styleId="{ACF015E3-EA25-4E0A-806F-E0EB726B13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11" Type="http://schemas.openxmlformats.org/officeDocument/2006/relationships/slide" Target="slides/slide5.xml"/><Relationship Id="rId33" Type="http://schemas.openxmlformats.org/officeDocument/2006/relationships/font" Target="fonts/Economica-boldItalic.fntdata"/><Relationship Id="rId10" Type="http://schemas.openxmlformats.org/officeDocument/2006/relationships/slide" Target="slides/slide4.xml"/><Relationship Id="rId32" Type="http://schemas.openxmlformats.org/officeDocument/2006/relationships/font" Target="fonts/Economica-italic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7c109cdd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7c109cdd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8111df1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8111df1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8bab746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8bab746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52baa50f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52baa50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52baa50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52baa50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8111df1b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8111df1b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8111df1b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8111df1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8111df1b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8111df1b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8111df1b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8111df1b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8111df1b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8111df1b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7c109cd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7c109cd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8c78b32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8c78b32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52f715f6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52f715f6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8c78b322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8c78b322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8c78b322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8c78b322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7c109cdd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7c109cdd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7c109cd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7c109cd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7c109cdd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7c109cdd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7c109cdd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7c109cdd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7c109cdd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7c109cdd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7c109cdd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7c109cd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52baa50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52baa50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blog.saraivaeducacao.com.br/taxonomia-de-blo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GRWbzPwps2FIeOv0sJrtIuK5xhtBL6Dh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367999"/>
            <a:ext cx="3054600" cy="24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BNCC E PLANEJAMENTO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Avança Morretes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11"/>
              <a:t>Coordenadores em Ação </a:t>
            </a:r>
            <a:endParaRPr sz="3311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35150" y="4559826"/>
            <a:ext cx="28737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JANAÍNA E NATALI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750" y="182825"/>
            <a:ext cx="4777850" cy="47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646175" y="1352300"/>
            <a:ext cx="25014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Tipos de aprendizagem:</a:t>
            </a:r>
            <a:endParaRPr sz="3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Como o aluno pode aprender?</a:t>
            </a:r>
            <a:endParaRPr sz="3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PLANEJAMENTO</a:t>
            </a:r>
            <a:endParaRPr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Avança Litoral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planejamento?</a:t>
            </a:r>
            <a:endParaRPr/>
          </a:p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https://www.menti.com/alpzsj6hpooj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rgbClr val="333333"/>
                </a:solidFill>
              </a:rPr>
              <a:t>Significado de Planejamento</a:t>
            </a:r>
            <a:endParaRPr sz="5700"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9782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50">
                <a:solidFill>
                  <a:srgbClr val="666666"/>
                </a:solidFill>
              </a:rPr>
              <a:t>Dicionário:</a:t>
            </a:r>
            <a:endParaRPr sz="1550">
              <a:solidFill>
                <a:srgbClr val="666666"/>
              </a:solidFill>
            </a:endParaRPr>
          </a:p>
          <a:p>
            <a:pPr indent="0" lvl="0" marL="76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404040"/>
                </a:solidFill>
              </a:rPr>
              <a:t>-Ação de preparar um trabalho, ou um objetivo, de forma sistemática; planificação.</a:t>
            </a:r>
            <a:endParaRPr sz="1600">
              <a:solidFill>
                <a:srgbClr val="404040"/>
              </a:solidFill>
            </a:endParaRPr>
          </a:p>
          <a:p>
            <a:pPr indent="0" lvl="0" marL="76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404040"/>
                </a:solidFill>
              </a:rPr>
              <a:t>-Ação ou efeito de planejar, de elaborar um plano.</a:t>
            </a:r>
            <a:endParaRPr sz="1600">
              <a:solidFill>
                <a:srgbClr val="404040"/>
              </a:solidFill>
            </a:endParaRPr>
          </a:p>
          <a:p>
            <a:pPr indent="0" lvl="0" marL="76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404040"/>
                </a:solidFill>
              </a:rPr>
              <a:t>-Determinação das etapas, procedimentos ou meios que devem ser usados no desenvolvimento de um trabalho, festa, evento.</a:t>
            </a:r>
            <a:endParaRPr sz="16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50" y="901200"/>
            <a:ext cx="8294924" cy="33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não pode faltar no plano do professor?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225225"/>
            <a:ext cx="6165900" cy="24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pt-BR" sz="2300"/>
              <a:t>Identificação da turma/faixa etária;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pt-BR" sz="2300"/>
              <a:t>Objetivos e intencionalidades;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pt-BR" sz="2300"/>
              <a:t>Metodologia;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pt-BR" sz="2300"/>
              <a:t>Tempo e recursos a serem utilizados;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pt-BR" sz="2300"/>
              <a:t>Forma de avaliação;</a:t>
            </a:r>
            <a:endParaRPr sz="2300"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775" y="2744500"/>
            <a:ext cx="3061200" cy="22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416300" y="346375"/>
            <a:ext cx="450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00"/>
              <a:t>CICLO DO PLANEJAMENTO</a:t>
            </a:r>
            <a:endParaRPr sz="2900"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399400"/>
            <a:ext cx="3460200" cy="3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 sz="1400"/>
              <a:t> </a:t>
            </a:r>
            <a:r>
              <a:rPr lang="pt-BR" sz="1700"/>
              <a:t>Por onde começar: Avaliação diagnóstica.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Como organizar:            Plano de Metas e Ações.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Como e para que monitorar: Acompanhamento e avaliação.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pt-BR" sz="1700"/>
              <a:t>Para onde ir: Re(organização) das ações. </a:t>
            </a:r>
            <a:endParaRPr sz="1700"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3400" r="0" t="0"/>
          <a:stretch/>
        </p:blipFill>
        <p:spPr>
          <a:xfrm>
            <a:off x="4241900" y="796225"/>
            <a:ext cx="4287999" cy="34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315925"/>
            <a:ext cx="8520600" cy="13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680"/>
              <a:t>Como podemos qualificar o acompanhamento da execução dos planos dos professores?</a:t>
            </a:r>
            <a:endParaRPr sz="3680"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871425"/>
            <a:ext cx="85206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DEFININDO COLETIVAMENTE: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Papéis na equipe gestora e pedagógica (Previsto nos documentos norteadores).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Agendar horários de acompanhamento pedagógico com professores.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Critérios de avaliação.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ESTRUTURA: rede municipal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DA INSTITUIÇÃO: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DURAÇÃO (n° de aulas)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DOCENTE: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TURMA: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PERÍODO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/TRIMESTRE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xxx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 DO CONHECIMENTO/COMPONENTE CURRICULAR: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Língua Portuguesa ou Matemática.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DE APRENDIZAGEM PROPOSTOS: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códigos.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METODOLOGIA: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tópicos.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AVALIAÇÃO: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ARQUIVAR: como fazer?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11700" y="1448725"/>
            <a:ext cx="41178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Criar email do gmail para coordenação;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Pasta na nuvem: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turma;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disciplina;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professor;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3.	Documentos compartilhados;</a:t>
            </a:r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000" y="1346525"/>
            <a:ext cx="4835994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a BNCC?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um documento que define um conjunto </a:t>
            </a:r>
            <a:r>
              <a:rPr lang="pt-BR"/>
              <a:t>orgânico e prograssivo de aprendizagens ESSENCIAIS que o indivíduo precisa desenvolver na escola.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Ou seja, ela específica o que se espera do sujeito da aprendizagem.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Ela busca reparar desigualdades no nosso país, no que se refere aos direitos de aprendizagem.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Vem sido construída ao longo dos últimos anos, desde a Promulgação da Constituição em 1988 fala-se sobre a necessidade de uma Base Nacional Comum. Em 2015 houve consulta pública para a construção da primeira versão e em 2018 iniciou-se a implementação da BNCC como conhecemos hoje.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Fontes</a:t>
            </a:r>
            <a:endParaRPr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“BRASIL. Ministério da Educação. Base Nacional Comum Curricular. Brasília: MEC, 2018.”</a:t>
            </a:r>
            <a:endParaRPr sz="160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Formação “Avança Litoral”</a:t>
            </a:r>
            <a:endParaRPr sz="160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https://blog.saraivaeducacao.com.br/taxonomia-de-bloom/</a:t>
            </a:r>
            <a:r>
              <a:rPr lang="pt-BR" sz="160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Gest. Prod., São Carlos, v. 17, n. 2, p. 421-431, 2010.</a:t>
            </a:r>
            <a:endParaRPr sz="160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Dinâmica: Colhendo sonhos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311700" y="1225225"/>
            <a:ext cx="85206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Escreva três frutos que você deseja colher após esta apresentação.</a:t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3">
            <a:alphaModFix/>
          </a:blip>
          <a:srcRect b="17830" l="0" r="0" t="0"/>
          <a:stretch/>
        </p:blipFill>
        <p:spPr>
          <a:xfrm>
            <a:off x="2147025" y="1535625"/>
            <a:ext cx="4613700" cy="34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 rotWithShape="1">
          <a:blip r:embed="rId3">
            <a:alphaModFix/>
          </a:blip>
          <a:srcRect b="2856" l="0" r="0" t="0"/>
          <a:stretch/>
        </p:blipFill>
        <p:spPr>
          <a:xfrm>
            <a:off x="2265750" y="265500"/>
            <a:ext cx="4612500" cy="44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533700" y="206500"/>
            <a:ext cx="8076600" cy="6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INFELIZMENTE ACABOU A NOSSA APRESENTAÇÃO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12464" r="12718" t="3735"/>
          <a:stretch/>
        </p:blipFill>
        <p:spPr>
          <a:xfrm>
            <a:off x="2101813" y="710825"/>
            <a:ext cx="4940374" cy="35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/>
        </p:nvSpPr>
        <p:spPr>
          <a:xfrm>
            <a:off x="1336650" y="4286475"/>
            <a:ext cx="647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Muito obrigada!!</a:t>
            </a: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COMPETÊNCIAS GERAIS DA BNCC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1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A BNCC tem por objetivo uma educação integral (que se refere a construção do sujeito da aprendizagem em sua totalidade)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/>
              <a:t>São 10 competências distribuídas em 3 áreas de conhecimento que ajudam a formação do estudante:</a:t>
            </a:r>
            <a:endParaRPr/>
          </a:p>
        </p:txBody>
      </p:sp>
      <p:graphicFrame>
        <p:nvGraphicFramePr>
          <p:cNvPr id="76" name="Google Shape;76;p15"/>
          <p:cNvGraphicFramePr/>
          <p:nvPr/>
        </p:nvGraphicFramePr>
        <p:xfrm>
          <a:off x="1045750" y="248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{ACF015E3-EA25-4E0A-806F-E0EB726B1386}</a:tableStyleId>
              </a:tblPr>
              <a:tblGrid>
                <a:gridCol w="2350825"/>
                <a:gridCol w="2350825"/>
                <a:gridCol w="2350825"/>
              </a:tblGrid>
              <a:tr h="37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COGNITIVA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COMUNICATIVAS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SOCIOEMOCIONAIS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6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Conhecimento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Comunicação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Autogestão/ autoconhecimento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Pensamento científico, crítico e criativo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Cultura digital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Projeto vida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Repertório cultural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Argumentação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Empatia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Responsabilidade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52" y="372837"/>
            <a:ext cx="6850899" cy="43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Vídeo do WhatsApp de 2024-03-30 à(s) 12.11.41_1893d95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Afinal o que são as HABILIDADES?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aquelas aprendizagens essenciais que devem ser asseguradas aos alunos nos diferentes contextos escolares, seguem uma estrutura de acordo com cada etapa de ensino.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São os famosos códigos.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Mas antes vamos falar um pouco mais das etapas de ensino que a BNCC abrange: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23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444444"/>
                </a:solidFill>
                <a:highlight>
                  <a:srgbClr val="FFFFFF"/>
                </a:highlight>
              </a:rPr>
              <a:t>Organização de cada etapa</a:t>
            </a:r>
            <a:endParaRPr sz="24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Para a </a:t>
            </a:r>
            <a:r>
              <a:rPr b="1" lang="pt-BR">
                <a:solidFill>
                  <a:srgbClr val="444444"/>
                </a:solidFill>
                <a:highlight>
                  <a:srgbClr val="FFFFFF"/>
                </a:highlight>
              </a:rPr>
              <a:t>Educação Infantil</a:t>
            </a: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, os </a:t>
            </a:r>
            <a:r>
              <a:rPr b="1" lang="pt-BR">
                <a:solidFill>
                  <a:srgbClr val="444444"/>
                </a:solidFill>
                <a:highlight>
                  <a:srgbClr val="FFFFFF"/>
                </a:highlight>
              </a:rPr>
              <a:t>campos de experiências</a:t>
            </a: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 são comuns a todas as faixas etárias, mas os objetivos de aprendizagem e de desenvolvimento são específicos para cada uma delas. </a:t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Para o </a:t>
            </a:r>
            <a:r>
              <a:rPr b="1" lang="pt-BR">
                <a:solidFill>
                  <a:srgbClr val="444444"/>
                </a:solidFill>
                <a:highlight>
                  <a:srgbClr val="FFFFFF"/>
                </a:highlight>
              </a:rPr>
              <a:t>Ensino Fundamental</a:t>
            </a: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, são descritas habilidades específicas para cada um dos componentes em cada ano do Ensino Fundamental.</a:t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No </a:t>
            </a:r>
            <a:r>
              <a:rPr b="1" lang="pt-BR">
                <a:solidFill>
                  <a:srgbClr val="444444"/>
                </a:solidFill>
                <a:highlight>
                  <a:srgbClr val="FFFFFF"/>
                </a:highlight>
              </a:rPr>
              <a:t>Ensino Médio</a:t>
            </a:r>
            <a:r>
              <a:rPr lang="pt-BR">
                <a:solidFill>
                  <a:srgbClr val="444444"/>
                </a:solidFill>
                <a:highlight>
                  <a:srgbClr val="FFFFFF"/>
                </a:highlight>
              </a:rPr>
              <a:t>, é relacionado um conjunto de habilidades para cada competência específica de área.</a:t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15925"/>
            <a:ext cx="8520600" cy="6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/>
              <a:t>Exemplos de códigos em cada etapa de ensino</a:t>
            </a:r>
            <a:endParaRPr sz="38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75" y="1203325"/>
            <a:ext cx="3334074" cy="33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550" y="1234800"/>
            <a:ext cx="3334075" cy="33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393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700"/>
              <a:t>Hora da dinâmica</a:t>
            </a:r>
            <a:endParaRPr sz="4700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514950" y="1225225"/>
            <a:ext cx="2961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Dividir em 3 grupos: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t-BR" sz="2100"/>
            </a:br>
            <a:r>
              <a:rPr lang="pt-BR" sz="2100"/>
              <a:t>1° Leitura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/>
              <a:t>2° Imagens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3° Desenho </a:t>
            </a:r>
            <a:endParaRPr sz="21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16823"/>
            <a:ext cx="4515150" cy="22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